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8"/>
  </p:notes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7DE5E-DDC4-4B20-99A6-D737C90897C7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1922F-8EE4-47EF-8574-83839F4099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381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1922F-8EE4-47EF-8574-83839F40995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082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842071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65984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224604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501242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0077006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595242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750705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34311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945786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154018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246116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40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 advTm="10000">
    <p:fad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782" y="188640"/>
            <a:ext cx="8568952" cy="301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Муниципальное учреждение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«Управление дошкольного образования 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dirty="0" err="1">
                <a:latin typeface="Times New Roman"/>
                <a:ea typeface="Calibri"/>
                <a:cs typeface="Times New Roman"/>
              </a:rPr>
              <a:t>Гудермесского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муниципального района»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dirty="0" err="1">
                <a:latin typeface="Times New Roman"/>
                <a:ea typeface="Calibri"/>
                <a:cs typeface="Times New Roman"/>
              </a:rPr>
              <a:t>Муниципальни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учреждени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«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Гуьмсан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муниципальни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кIоштан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dirty="0" err="1">
                <a:latin typeface="Times New Roman"/>
                <a:ea typeface="Calibri"/>
                <a:cs typeface="Times New Roman"/>
              </a:rPr>
              <a:t>школал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хьалхара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дешаран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урхалла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»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Муниципальное бюджетное дошкольное образовательное учреждение  «Детский сад № 1 «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Шовда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» п.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Ойсхар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dirty="0" err="1">
                <a:latin typeface="Times New Roman"/>
                <a:ea typeface="Calibri"/>
                <a:cs typeface="Times New Roman"/>
              </a:rPr>
              <a:t>Гудермесского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муниципального района»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(МБДОУ «Детский сад № 1 «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Шовда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»)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dirty="0" err="1">
                <a:latin typeface="Times New Roman"/>
                <a:ea typeface="Calibri"/>
                <a:cs typeface="Times New Roman"/>
              </a:rPr>
              <a:t>Муниципальни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бюджетни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школал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хьалхара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дешаран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учреждени</a:t>
            </a:r>
            <a:endParaRPr lang="ru-RU" sz="1400" dirty="0"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«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Гуьмсан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муниципальни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к1оштан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Ойсхаран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«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Берийн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беш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 № 1 «</a:t>
            </a:r>
            <a:r>
              <a:rPr lang="ru-RU" sz="1400" dirty="0" err="1">
                <a:latin typeface="Times New Roman"/>
                <a:ea typeface="Calibri"/>
                <a:cs typeface="Times New Roman"/>
              </a:rPr>
              <a:t>Шовда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»</a:t>
            </a: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pic>
        <p:nvPicPr>
          <p:cNvPr id="1027" name="Picture 3" descr="F:\Хавани\20160829_0938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889" y="2780928"/>
            <a:ext cx="6016667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1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2934" y="645333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38861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8792"/>
            <a:ext cx="9136433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Артикуляционная гимнастика</a:t>
            </a:r>
            <a:endParaRPr lang="ru-RU" dirty="0"/>
          </a:p>
          <a:p>
            <a:pPr algn="ctr"/>
            <a:r>
              <a:rPr lang="ru-RU" b="1" dirty="0"/>
              <a:t>«Бабушка с дедушкой всем улыбнулись</a:t>
            </a:r>
            <a:r>
              <a:rPr lang="ru-RU" b="1" dirty="0" smtClean="0"/>
              <a:t>»</a:t>
            </a:r>
            <a:br>
              <a:rPr lang="ru-RU" b="1" dirty="0" smtClean="0"/>
            </a:br>
            <a:endParaRPr lang="ru-RU" dirty="0"/>
          </a:p>
          <a:p>
            <a:r>
              <a:rPr lang="ru-RU" dirty="0" smtClean="0"/>
              <a:t>- Толстые </a:t>
            </a:r>
            <a:r>
              <a:rPr lang="ru-RU" dirty="0"/>
              <a:t>внуки приехали в гости (надуть щеки)</a:t>
            </a:r>
          </a:p>
          <a:p>
            <a:r>
              <a:rPr lang="ru-RU" dirty="0" smtClean="0"/>
              <a:t>- С </a:t>
            </a:r>
            <a:r>
              <a:rPr lang="ru-RU" dirty="0"/>
              <a:t>ними худые, кожа да кости (втянуть щеки</a:t>
            </a:r>
            <a:r>
              <a:rPr lang="ru-RU" dirty="0" smtClean="0"/>
              <a:t>)</a:t>
            </a:r>
          </a:p>
          <a:p>
            <a:r>
              <a:rPr lang="ru-RU" dirty="0" smtClean="0"/>
              <a:t>- </a:t>
            </a:r>
            <a:r>
              <a:rPr lang="ru-RU" dirty="0"/>
              <a:t>Бабушка с дедушкой всем улыбнулись (улыбнулись)</a:t>
            </a:r>
          </a:p>
          <a:p>
            <a:r>
              <a:rPr lang="ru-RU" dirty="0" smtClean="0"/>
              <a:t>- </a:t>
            </a:r>
            <a:r>
              <a:rPr lang="ru-RU" dirty="0"/>
              <a:t>Поцеловать их всех потянулись (вытянуть губы трубочкой</a:t>
            </a:r>
            <a:r>
              <a:rPr lang="ru-RU" dirty="0" smtClean="0"/>
              <a:t>)</a:t>
            </a:r>
          </a:p>
          <a:p>
            <a:r>
              <a:rPr lang="ru-RU" dirty="0" smtClean="0"/>
              <a:t>- </a:t>
            </a:r>
            <a:r>
              <a:rPr lang="ru-RU" dirty="0"/>
              <a:t>Блюдца поставим, наложат блины нам (достаем язык)</a:t>
            </a:r>
          </a:p>
          <a:p>
            <a:r>
              <a:rPr lang="ru-RU" dirty="0"/>
              <a:t>- Блинчик жуем, свернем и прикусим</a:t>
            </a:r>
          </a:p>
          <a:p>
            <a:r>
              <a:rPr lang="ru-RU" dirty="0"/>
              <a:t>- Вкусный был завтрак, мы губки оближем.</a:t>
            </a:r>
          </a:p>
          <a:p>
            <a:r>
              <a:rPr lang="ru-RU" b="1" dirty="0">
                <a:solidFill>
                  <a:srgbClr val="FF0000"/>
                </a:solidFill>
              </a:rPr>
              <a:t>Воспитатель:</a:t>
            </a:r>
            <a:r>
              <a:rPr lang="ru-RU" dirty="0"/>
              <a:t> - Подкрепились, молодцы. Двигаемся дальше по страницам </a:t>
            </a:r>
          </a:p>
          <a:p>
            <a:r>
              <a:rPr lang="ru-RU" dirty="0" smtClean="0"/>
              <a:t>книги  </a:t>
            </a:r>
            <a:r>
              <a:rPr lang="ru-RU" dirty="0"/>
              <a:t>и что же дальше?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Загадки</a:t>
            </a:r>
            <a:r>
              <a:rPr lang="ru-RU" b="1" dirty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Давайте, разгадаем загадки: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Воспитатель: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/>
              <a:t>- </a:t>
            </a:r>
            <a:r>
              <a:rPr lang="ru-RU" dirty="0"/>
              <a:t>Кто за </a:t>
            </a:r>
            <a:r>
              <a:rPr lang="ru-RU" dirty="0" err="1"/>
              <a:t>стенкою</a:t>
            </a:r>
            <a:r>
              <a:rPr lang="ru-RU" dirty="0"/>
              <a:t> шуршит, тонким голосом пищит, все от нее не утаишь - это (Мышь) прикрепляем картинку на магнитную доску.</a:t>
            </a:r>
          </a:p>
          <a:p>
            <a:r>
              <a:rPr lang="ru-RU" dirty="0"/>
              <a:t>- Хвост пушистый, мех золотой, в лесу живет, в деревне кур крадет -это (Лиса)</a:t>
            </a:r>
          </a:p>
          <a:p>
            <a:r>
              <a:rPr lang="ru-RU" dirty="0" smtClean="0"/>
              <a:t>- Зимой </a:t>
            </a:r>
            <a:r>
              <a:rPr lang="ru-RU" dirty="0"/>
              <a:t>спит, летом ульи </a:t>
            </a:r>
            <a:endParaRPr lang="ru-RU" dirty="0" smtClean="0"/>
          </a:p>
          <a:p>
            <a:r>
              <a:rPr lang="ru-RU" dirty="0" smtClean="0"/>
              <a:t>воротит </a:t>
            </a:r>
            <a:r>
              <a:rPr lang="ru-RU" dirty="0"/>
              <a:t>-это (Медведь)</a:t>
            </a:r>
          </a:p>
          <a:p>
            <a:r>
              <a:rPr lang="ru-RU" dirty="0" smtClean="0"/>
              <a:t>- Кто </a:t>
            </a:r>
            <a:r>
              <a:rPr lang="ru-RU" dirty="0"/>
              <a:t>зимой холодной, ходит голодный – это (Волк)</a:t>
            </a:r>
          </a:p>
          <a:p>
            <a:r>
              <a:rPr lang="ru-RU" dirty="0" smtClean="0"/>
              <a:t>- Через </a:t>
            </a:r>
            <a:r>
              <a:rPr lang="ru-RU" dirty="0"/>
              <a:t>поле напрямик  скачет белый воротник - это (Заяц)</a:t>
            </a:r>
          </a:p>
          <a:p>
            <a:r>
              <a:rPr lang="ru-RU" dirty="0"/>
              <a:t>-Летом на болоте вы ее найдете, зеленая квакушка - это (Лягушка)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Воспитатель</a:t>
            </a:r>
            <a:r>
              <a:rPr lang="ru-RU" b="1" dirty="0">
                <a:solidFill>
                  <a:srgbClr val="FF0000"/>
                </a:solidFill>
              </a:rPr>
              <a:t>:</a:t>
            </a:r>
            <a:r>
              <a:rPr lang="ru-RU" dirty="0"/>
              <a:t> - Молодцы ребята, разгадали все загадки.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Воспитатель</a:t>
            </a:r>
            <a:r>
              <a:rPr lang="ru-RU" b="1" dirty="0">
                <a:solidFill>
                  <a:srgbClr val="FF0000"/>
                </a:solidFill>
              </a:rPr>
              <a:t>:</a:t>
            </a:r>
            <a:r>
              <a:rPr lang="ru-RU" dirty="0"/>
              <a:t> - Ребята, а в сказочном лесу происходят чудеса </a:t>
            </a:r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3981084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IMG_558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6632"/>
            <a:ext cx="5514975" cy="3528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1767" y="3501008"/>
            <a:ext cx="9036496" cy="3264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Динамическое упражнение «Звери»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srgbClr val="4F622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В/Д</a:t>
            </a:r>
            <a:r>
              <a:rPr lang="ru-RU" sz="1200" b="1" dirty="0">
                <a:solidFill>
                  <a:srgbClr val="4F622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 Сидит зайка на опушке,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15000"/>
              </a:lnSpc>
              <a:spcAft>
                <a:spcPts val="0"/>
              </a:spcAft>
              <a:tabLst>
                <a:tab pos="523875" algn="l"/>
              </a:tabLst>
            </a:pP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     Поднимает зайка ушки   (Присесть,  руки над головой)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Слышит, шорох раздается -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За кустом лиса крадется. (Ходьба пружинящим шагом )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У волков же есть обычай-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Ходят стаей за добычей. (Приставным шагом )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Скачет белка - шалунишка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Рвет с сосновых веток шишки.(Подскоки)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Между елок, между  сосен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 сугробам ходят лоси. (Ходьба с высоким подниманием коленей)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 сухой лесной дорожке -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Топ-топ-топ - топочут ножки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200" b="1" dirty="0" smtClean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12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 - Молодцы ребята, а теперь, давайте узнаем про следующее задание. Полистаем нашу книгу.  Нам нужно  рассказать о животных много интересного. В этом нам поможет  волшебная игра «Клубочек». Начнем.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73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0000">
        <p:circle/>
      </p:transition>
    </mc:Choice>
    <mc:Fallback>
      <p:transition spd="slow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IMG_55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609"/>
            <a:ext cx="4857750" cy="3256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3212976"/>
            <a:ext cx="9144000" cy="368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40315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Игровое упражнение « Клубочек»                                                                                       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(Используются иллюстрации разных животных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В лесу живет лиса (какая?)                                                                                                       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 красивая, пушистая, рыжая, хитрая…..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Идет по лесу волк (какой?)                                                                                                       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зубастый, злой, серый, голодный, хищный…..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Спрятался под кустиком заяц (какой?)                                                                             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трусливый, быстрый, серый, шустрый…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Молодцы, ребята, вы и с этим заданием справились очень хорошо!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Ребята, посмотрите внимательно на доску,  из какой сказки пришли все эти герои? На магнитной доске обобщает всех героев (мышь, лиса, заяц, волк, лягушка, медведь).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«Теремок».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Воспитатель: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Правильно, ребята, «Теремок».  Сегодня мы с помощью книги попали в сказку «Теремок». – Давайте, мы с вами, вспомним, расскажем и покажем эту сказку.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983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000">
        <p14:prism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8" y="-99392"/>
            <a:ext cx="950505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F24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Сказка «Теремок» начинается (музыкальное сопровождение к каждому выходу героев</a:t>
            </a:r>
            <a:r>
              <a:rPr lang="ru-RU" b="1" dirty="0" smtClean="0">
                <a:solidFill>
                  <a:srgbClr val="0F243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Admin\Desktop\IMG_55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7387" y="332656"/>
            <a:ext cx="5229225" cy="3486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0" y="3818806"/>
            <a:ext cx="91439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40315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Инсценировка сказки «Теремок» </a:t>
            </a:r>
            <a:r>
              <a:rPr lang="ru-RU" b="1" dirty="0" smtClean="0">
                <a:solidFill>
                  <a:srgbClr val="40315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b="1" dirty="0">
                <a:solidFill>
                  <a:srgbClr val="40315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сказки «Теремок»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Ребята, а кто первый нашел теремок?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Мышь.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А кто последний?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Медведь.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Ребята, а почему они всех приглашали в теремок жить?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Потому - что они  добрые, гостеприимные, хорошие, дружные.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Ребята, а как мишка поступил, хорошо или плохо?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Плохо.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Ребята, а мишка исправил свою ошибку?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Дети: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Да.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08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1814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0315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Рефлексия: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0315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Игровое упражнение « Теремок»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40315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Ребята, давайте с вами построим свой теремок (взялись за     руки)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 чистом поле теремок, он не низок (садимся)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Не высок (встаем)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-Звери разные там жили, жили дружно (круг замыкается, соединяемся)    не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тужили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Там и мышка, там лягушка, зайчик с лисонькой подружкой, там и волк зубами щелк, в дружбе они знали толк (ходим по кругу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Мишка- косолапый, раздавил он теремок своей огромной лапой (руки сжать в кулак и стучать кулак об кулак)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Звери очень испугались, поскорее разбежались (на стульчики)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-А потом собрались снова, чтоб построить терем новый (вкруг, за руки, руки вверх подняли)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Мы с вами будем дружными, добрыми и хорошими.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Вот мы с помощью книги в сказке побывали, поучились, поиграли и много разного о диких животных мы узнали.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35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solidFill>
                  <a:srgbClr val="40315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1350"/>
              </a:spcAft>
            </a:pPr>
            <a:r>
              <a:rPr lang="ru-RU" sz="1600" b="1" dirty="0" smtClean="0">
                <a:solidFill>
                  <a:srgbClr val="40315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Итоги </a:t>
            </a:r>
            <a:r>
              <a:rPr lang="ru-RU" sz="1600" b="1" dirty="0">
                <a:solidFill>
                  <a:srgbClr val="40315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ООД: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35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Ребята, вы все большие молодцы, справились со всеми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заданиями!</a:t>
            </a:r>
          </a:p>
          <a:p>
            <a:pPr>
              <a:spcAft>
                <a:spcPts val="135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Давайте вспомним, о ком мы говорили на занятии, какие упражнения выполняли, какое из них показалось вам самым интересным, как помогала вам книга узнавать много нового о животных.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Любите книги, сказки и вы узнаете много полезного и интересного!</a:t>
            </a:r>
          </a:p>
          <a:p>
            <a:pPr>
              <a:spcAft>
                <a:spcPts val="135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35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63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>
        <p14:prism isContent="1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esktop\IMG_55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960440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C:\Users\Admin\Desktop\IMG_55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924944"/>
            <a:ext cx="5476106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0896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0">
        <p14:ripple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0892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Спасибо за внимание!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66174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0000">
        <p14:glitter pattern="hexagon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66" y="-68264"/>
            <a:ext cx="9165366" cy="692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1366" y="2651405"/>
            <a:ext cx="44796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  <a:endParaRPr lang="ru-RU" sz="2000" b="1" dirty="0">
              <a:ln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n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ln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рофессиональной деятельности воспитателя </a:t>
            </a:r>
            <a:r>
              <a:rPr lang="en-US" sz="2000" b="1" dirty="0">
                <a:ln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</a:t>
            </a:r>
            <a:r>
              <a:rPr lang="ru-RU" sz="2000" b="1" dirty="0">
                <a:ln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 категории</a:t>
            </a:r>
          </a:p>
          <a:p>
            <a:pPr algn="ctr"/>
            <a:r>
              <a:rPr lang="ru-RU" sz="2000" b="1" dirty="0" err="1">
                <a:ln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Абдурахимовой</a:t>
            </a:r>
            <a:r>
              <a:rPr lang="ru-RU" sz="2000" b="1" dirty="0">
                <a:ln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Хавани</a:t>
            </a:r>
            <a:r>
              <a:rPr lang="ru-RU" sz="2000" b="1" dirty="0">
                <a:ln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n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Баудыевны</a:t>
            </a:r>
            <a:endParaRPr lang="ru-RU" sz="2000" b="1" dirty="0">
              <a:ln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IMG-20151207-WA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185" y="188640"/>
            <a:ext cx="3515046" cy="6248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376939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evseoboi.com.ua/uploads/posts/2011-04/1304159386_16_nevseoboi.com.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12056" y="221021"/>
            <a:ext cx="18031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>
                  <a:prstDash val="solid"/>
                </a:ln>
                <a:solidFill>
                  <a:srgbClr val="7030A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Немного о себе.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764704"/>
            <a:ext cx="5544616" cy="574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Здравствуйте, уважаемые члены жюри! Я, рада приветствовать Вас на моей странице нашего сайта. Я, </a:t>
            </a:r>
            <a:r>
              <a:rPr lang="ru-RU" sz="16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Абдурахимова</a:t>
            </a:r>
            <a:r>
              <a:rPr lang="ru-RU" sz="16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sz="16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Хавани</a:t>
            </a:r>
            <a:r>
              <a:rPr lang="ru-RU" sz="16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sz="1600" b="1" i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Баудыевна</a:t>
            </a:r>
            <a:r>
              <a:rPr lang="ru-RU" sz="16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 воспитатель первой категории, стаж работы в ДОУ 10 лет.</a:t>
            </a:r>
            <a:endParaRPr lang="ru-RU" sz="16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 самого детства, еще учась в школе, наше поколение вырастало с пониманием, того, как велико значение слова – учитель. Какое это высокое и благородное призвание, быть учителем, воспитателем.</a:t>
            </a:r>
            <a:endParaRPr lang="ru-RU" sz="16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Для нас, он являлся солнцем, излучающим человеческое тепло, а его ум и знания, плодородной почвой, с  которой мы  срывали и поглощали все побеги. Приходя в образовательное учреждение, было полное ощущение того, что тебя ждут, готовы с тобой делиться, учить. Не стеснялись сказать: «Я не знаю, объясните мне». Учитель являлся самым поучительным предметом в школе. Своей стойкостью, высокими моральными принципами,  постоянной тягой к знаниям и желанием ими делиться. На него равнялись, а главное, его любили и уважали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16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6096833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46175"/>
            <a:ext cx="5976664" cy="4341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Все это </a:t>
            </a:r>
            <a:r>
              <a:rPr lang="ru-RU" b="1" i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сподвигло</a:t>
            </a:r>
            <a:r>
              <a:rPr lang="ru-RU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меня  на выбор своей профессии. </a:t>
            </a:r>
            <a:r>
              <a:rPr lang="ru-RU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Сегодня</a:t>
            </a: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как никогда нужен хороший, умный, образованный учитель, воспитатель, чтобы полноценно развивать и воспитывать наших детей, подрастающее поколение. </a:t>
            </a:r>
            <a:r>
              <a:rPr lang="ru-RU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                                              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 </a:t>
            </a: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самого маленького, дошкольного возраста нужно развивать в них желание учиться, интересоваться окружающим миром, любить эту жизнь, свой край, природу, родных. В наше время, когда так быстро развивается наша Чеченская Республика, и мы стремимся наверстать, те кровавые, опаленные годы, нам, как никогда нужны развитые, стремящиеся к знаниям люди. </a:t>
            </a:r>
            <a:endParaRPr lang="ru-RU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3284030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26" y="1"/>
            <a:ext cx="92732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8667" y="332656"/>
            <a:ext cx="6133533" cy="590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Я рада, что нахожусь у истоков становления этих людей – великих граждан своей Родины.</a:t>
            </a:r>
            <a:endParaRPr lang="ru-RU" sz="14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Но, я понимаю, какая ответственность на мне. Сколько, необходимых условий для </a:t>
            </a:r>
            <a:r>
              <a:rPr lang="ru-RU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плодотворной работы </a:t>
            </a: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                                                                                                   </a:t>
            </a:r>
            <a:endParaRPr lang="ru-RU" sz="14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Прежде всего  - это последовательность. Последовательность в пополнении знаний. Воспитателю нужно постоянно самообразовываться. Плох тот воспитатель,  который только учит,  а не учится сам.                                  </a:t>
            </a:r>
            <a:endParaRPr lang="ru-RU" sz="14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Нужно приучать себя к сдержанности и терпению. Терпение – это </a:t>
            </a:r>
            <a:r>
              <a:rPr lang="ru-RU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главный</a:t>
            </a: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незаменимый помощник любого воспитателя.                                                                                                                                  </a:t>
            </a:r>
            <a:r>
              <a:rPr lang="ru-RU" b="1" i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 </a:t>
            </a: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самое главное – это любовь к работе, детям.</a:t>
            </a:r>
            <a:endParaRPr lang="ru-RU" sz="1400" b="1" i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fontAlgn="base">
              <a:spcAft>
                <a:spcPts val="0"/>
              </a:spcAft>
            </a:pPr>
            <a:endParaRPr lang="ru-RU" b="1" i="1" dirty="0" smtClean="0">
              <a:solidFill>
                <a:schemeClr val="accent2">
                  <a:lumMod val="7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fontAlgn="base">
              <a:spcAft>
                <a:spcPts val="0"/>
              </a:spcAft>
            </a:pP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Не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думайте, что воспитываете ребенка только тогда, когда с ним разговариваете или поучаете его, или приказываете ему. Вы воспитываете его в каждый момент вашей жизни, даже тогда, когда вас нет рядом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400" dirty="0">
              <a:solidFill>
                <a:schemeClr val="accent2">
                  <a:lumMod val="75000"/>
                </a:schemeClr>
              </a:solidFill>
              <a:ea typeface="Calibri"/>
              <a:cs typeface="Times New Roman"/>
            </a:endParaRPr>
          </a:p>
          <a:p>
            <a:pPr fontAlgn="base">
              <a:spcAft>
                <a:spcPts val="0"/>
              </a:spcAft>
            </a:pP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                                                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(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А.С. Макаренко)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529450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691571" y="1700808"/>
            <a:ext cx="5943600" cy="666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CC"/>
              </a:contourClr>
            </a:sp3d>
          </a:bodyPr>
          <a:lstStyle/>
          <a:p>
            <a:pPr algn="ctr" rtl="0">
              <a:buNone/>
            </a:pPr>
            <a:r>
              <a:rPr lang="ru-RU" sz="3600" kern="10" spc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 Мы расскажем вместе сказку».</a:t>
            </a:r>
            <a:endParaRPr lang="ru-RU" sz="3600" kern="10" spc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" name="Рисунок 0" descr="IMG_55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56490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250417" y="319266"/>
            <a:ext cx="6825908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403152"/>
                </a:solidFill>
                <a:latin typeface="Segoe Script" panose="020B05040200000000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Методическая разработка воспитателя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403152"/>
                </a:solidFill>
                <a:latin typeface="Segoe Script" panose="020B05040200000000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МБДОУ</a:t>
            </a:r>
            <a:endParaRPr lang="ru-RU" altLang="ru-RU" sz="2000" dirty="0">
              <a:latin typeface="Segoe Script" panose="020B0504020000000003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rgbClr val="403152"/>
                </a:solidFill>
                <a:latin typeface="Segoe Script" panose="020B05040200000000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altLang="ru-RU" sz="2000" b="1" dirty="0" smtClean="0">
                <a:solidFill>
                  <a:srgbClr val="403152"/>
                </a:solidFill>
                <a:latin typeface="Segoe Script" panose="020B05040200000000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 </a:t>
            </a:r>
            <a:r>
              <a:rPr lang="ru-RU" altLang="ru-RU" sz="2000" b="1" dirty="0">
                <a:solidFill>
                  <a:srgbClr val="403152"/>
                </a:solidFill>
                <a:latin typeface="Segoe Script" panose="020B05040200000000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№1 "</a:t>
            </a:r>
            <a:r>
              <a:rPr lang="ru-RU" altLang="ru-RU" sz="2000" b="1" dirty="0" err="1" smtClean="0">
                <a:solidFill>
                  <a:srgbClr val="403152"/>
                </a:solidFill>
                <a:latin typeface="Segoe Script" panose="020B05040200000000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Шовда</a:t>
            </a:r>
            <a:r>
              <a:rPr lang="ru-RU" altLang="ru-RU" sz="2000" b="1" dirty="0" smtClean="0">
                <a:solidFill>
                  <a:srgbClr val="403152"/>
                </a:solidFill>
                <a:latin typeface="Segoe Script" panose="020B05040200000000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altLang="ru-RU" sz="2000" b="1" dirty="0">
              <a:solidFill>
                <a:srgbClr val="403152"/>
              </a:solidFill>
              <a:latin typeface="Segoe Script" panose="020B05040200000000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err="1" smtClean="0">
                <a:solidFill>
                  <a:srgbClr val="403152"/>
                </a:solidFill>
                <a:latin typeface="Segoe Script" panose="020B05040200000000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Абдурахимовой</a:t>
            </a:r>
            <a:r>
              <a:rPr lang="ru-RU" altLang="ru-RU" sz="2000" b="1" dirty="0" smtClean="0">
                <a:solidFill>
                  <a:srgbClr val="403152"/>
                </a:solidFill>
                <a:latin typeface="Segoe Script" panose="020B05040200000000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403152"/>
                </a:solidFill>
                <a:latin typeface="Segoe Script" panose="020B05040200000000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Хавани</a:t>
            </a:r>
            <a:r>
              <a:rPr lang="ru-RU" altLang="ru-RU" sz="2000" b="1" dirty="0">
                <a:solidFill>
                  <a:srgbClr val="403152"/>
                </a:solidFill>
                <a:latin typeface="Segoe Script" panose="020B05040200000000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err="1">
                <a:solidFill>
                  <a:srgbClr val="403152"/>
                </a:solidFill>
                <a:latin typeface="Segoe Script" panose="020B05040200000000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Баудыевны</a:t>
            </a:r>
            <a:endParaRPr lang="ru-RU" altLang="ru-RU" sz="2000" dirty="0">
              <a:latin typeface="Segoe Script" panose="020B05040200000000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1239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2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split orient="vert"/>
      </p:transition>
    </mc:Choice>
    <mc:Fallback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1" cy="64633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/>
              <a:t>Конспект открытого показа ООД с детьми старшей группы на тему: </a:t>
            </a:r>
            <a:endParaRPr lang="ru-RU" b="1" dirty="0" smtClean="0"/>
          </a:p>
          <a:p>
            <a:pPr algn="ctr"/>
            <a:r>
              <a:rPr lang="ru-RU" b="1" dirty="0" smtClean="0"/>
              <a:t>«Мы </a:t>
            </a:r>
            <a:r>
              <a:rPr lang="ru-RU" b="1" dirty="0"/>
              <a:t>расскажем вместе сказку»</a:t>
            </a:r>
            <a:endParaRPr lang="ru-RU" dirty="0"/>
          </a:p>
          <a:p>
            <a:r>
              <a:rPr lang="ru-RU" b="1" dirty="0" smtClean="0">
                <a:solidFill>
                  <a:srgbClr val="FF0000"/>
                </a:solidFill>
              </a:rPr>
              <a:t>Образовательная  </a:t>
            </a:r>
            <a:r>
              <a:rPr lang="ru-RU" b="1" dirty="0">
                <a:solidFill>
                  <a:srgbClr val="FF0000"/>
                </a:solidFill>
              </a:rPr>
              <a:t>область:</a:t>
            </a:r>
            <a:r>
              <a:rPr lang="ru-RU" dirty="0">
                <a:solidFill>
                  <a:srgbClr val="FF0000"/>
                </a:solidFill>
              </a:rPr>
              <a:t>  </a:t>
            </a:r>
            <a:r>
              <a:rPr lang="ru-RU" dirty="0"/>
              <a:t>Речевое развитие</a:t>
            </a:r>
            <a:br>
              <a:rPr lang="ru-RU" dirty="0"/>
            </a:br>
            <a:r>
              <a:rPr lang="ru-RU" b="1" dirty="0">
                <a:solidFill>
                  <a:srgbClr val="FF0000"/>
                </a:solidFill>
              </a:rPr>
              <a:t>Тема занятия: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«Мы расскажем вместе сказку»</a:t>
            </a:r>
          </a:p>
          <a:p>
            <a:r>
              <a:rPr lang="ru-RU" b="1" dirty="0">
                <a:solidFill>
                  <a:srgbClr val="FF0000"/>
                </a:solidFill>
              </a:rPr>
              <a:t>Цель занятия: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Развитие речевой активности детей дошкольного возраста.    Закрепление представлений о диких животных. </a:t>
            </a:r>
          </a:p>
          <a:p>
            <a:r>
              <a:rPr lang="ru-RU" b="1" dirty="0">
                <a:solidFill>
                  <a:srgbClr val="FF0000"/>
                </a:solidFill>
              </a:rPr>
              <a:t>Задачи: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Образовательные:</a:t>
            </a:r>
            <a:r>
              <a:rPr lang="ru-RU" dirty="0"/>
              <a:t>  уточнить, расширить словарь по теме «Дикие животные»; активизировать речь детей в игре - драматизации, используя слова и выражения из сказки; учить строить ролевой диалог, уметь согласовывать свои действия с действиями других героев.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Развивающие</a:t>
            </a:r>
            <a:r>
              <a:rPr lang="ru-RU" b="1" dirty="0">
                <a:solidFill>
                  <a:srgbClr val="FF0000"/>
                </a:solidFill>
              </a:rPr>
              <a:t>:</a:t>
            </a:r>
            <a:r>
              <a:rPr lang="ru-RU" dirty="0"/>
              <a:t> развивать артикуляционную и общую моторику, координацию речи с движением, творческое воображение, эмоции и чувства, логическое мышление, а также умение отвечать на вопросы по содержанию художественного произведения.</a:t>
            </a:r>
          </a:p>
          <a:p>
            <a:r>
              <a:rPr lang="ru-RU" b="1" dirty="0">
                <a:solidFill>
                  <a:srgbClr val="FF0000"/>
                </a:solidFill>
              </a:rPr>
              <a:t>Воспитательные:</a:t>
            </a:r>
            <a:r>
              <a:rPr lang="ru-RU" b="1" dirty="0"/>
              <a:t> </a:t>
            </a:r>
            <a:r>
              <a:rPr lang="ru-RU" dirty="0"/>
              <a:t>воспитывать доброжелательность, симпатию друг к другу, интерес и любовь к театрализованным играм, к устному народному творчеству. Воспитывать любовь и бережное отношение к природе.</a:t>
            </a:r>
          </a:p>
          <a:p>
            <a:r>
              <a:rPr lang="ru-RU" b="1" dirty="0">
                <a:solidFill>
                  <a:srgbClr val="FF0000"/>
                </a:solidFill>
              </a:rPr>
              <a:t>Оборудование:</a:t>
            </a:r>
            <a:r>
              <a:rPr lang="ru-RU" dirty="0"/>
              <a:t> магнитная доска, домик для зверей, карточки с загадками, ТСО (для музыкального сопровождения героев в сказке),  корзина с книгой сказок,  костюмы героев сказки «Теремок», иллюстрации.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Предварительная </a:t>
            </a:r>
            <a:r>
              <a:rPr lang="ru-RU" b="1" dirty="0">
                <a:solidFill>
                  <a:srgbClr val="FF0000"/>
                </a:solidFill>
              </a:rPr>
              <a:t>работа: </a:t>
            </a:r>
            <a:r>
              <a:rPr lang="ru-RU" dirty="0"/>
              <a:t>чтение сказки  «Теремок», рассматривание иллюстраций к сказке, отгадывание загадок  о животных, дидактические игры, беседы о животных, просмотр слайдов  с изображениями диких животных наших лесов.</a:t>
            </a:r>
          </a:p>
        </p:txBody>
      </p:sp>
    </p:spTree>
    <p:extLst>
      <p:ext uri="{BB962C8B-B14F-4D97-AF65-F5344CB8AC3E}">
        <p14:creationId xmlns:p14="http://schemas.microsoft.com/office/powerpoint/2010/main" val="19840153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0">
        <p15:prstTrans prst="fallOve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18494"/>
            <a:ext cx="889248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Активизация  словаря: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теремок, дикие животные, «мышка-норушка», «лягушка –квакушка, «зайчик –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попрыгайчик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«лисичка-сестричка», «волчок - серый бочок», «мишка –косолапый».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40315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занятия: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 descr="C:\Users\Admin\Desktop\IMG_55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525354"/>
            <a:ext cx="5629275" cy="3551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180528" y="3964900"/>
            <a:ext cx="864096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Организационный момент: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Дети стоят полукругом.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– Ребята, посмотрите, к нам сегодня пришли гости. Давайте с ними поздороваемся. </a:t>
            </a:r>
            <a:r>
              <a:rPr kumimoji="0" lang="ru-RU" alt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</a:p>
          <a:p>
            <a:pPr marL="0" marR="0" lvl="0" indent="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(Приветствие гостей)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Воспитатель: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Раз, два, три, четыре, пять.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 лес отправимся гулять.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Возле двух лесных дорог.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Прямо на опушке.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Притаились под кустом.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Милые зверюшки.</a:t>
            </a:r>
          </a:p>
          <a:p>
            <a:r>
              <a:rPr lang="ru-RU" sz="1400" dirty="0" smtClean="0">
                <a:latin typeface="+mn-lt"/>
              </a:rPr>
              <a:t>Подойдем </a:t>
            </a:r>
            <a:r>
              <a:rPr lang="ru-RU" sz="1400" dirty="0">
                <a:latin typeface="+mn-lt"/>
              </a:rPr>
              <a:t>мы к ним </a:t>
            </a:r>
            <a:r>
              <a:rPr lang="ru-RU" sz="1400" dirty="0" err="1">
                <a:latin typeface="+mn-lt"/>
              </a:rPr>
              <a:t>потише</a:t>
            </a:r>
            <a:r>
              <a:rPr lang="ru-RU" sz="1400" dirty="0">
                <a:latin typeface="+mn-lt"/>
              </a:rPr>
              <a:t>.</a:t>
            </a:r>
          </a:p>
          <a:p>
            <a:r>
              <a:rPr lang="ru-RU" sz="1400" dirty="0">
                <a:latin typeface="+mn-lt"/>
              </a:rPr>
              <a:t>И рассмотрим их </a:t>
            </a:r>
            <a:r>
              <a:rPr lang="ru-RU" sz="1400" dirty="0" smtClean="0">
                <a:latin typeface="+mn-lt"/>
              </a:rPr>
              <a:t>поближе</a:t>
            </a:r>
            <a:endParaRPr lang="ru-R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13998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00">
        <p15:prstTrans prst="fracture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1" cy="70173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dirty="0" smtClean="0">
                <a:latin typeface="+mj-lt"/>
              </a:rPr>
              <a:t>Дети </a:t>
            </a:r>
            <a:r>
              <a:rPr lang="ru-RU" dirty="0">
                <a:latin typeface="+mj-lt"/>
              </a:rPr>
              <a:t>рассматривают детей, в костюмах диких животных.</a:t>
            </a:r>
          </a:p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Воспитатель:</a:t>
            </a:r>
            <a:r>
              <a:rPr lang="ru-RU" b="1" dirty="0">
                <a:latin typeface="+mj-lt"/>
              </a:rPr>
              <a:t> - </a:t>
            </a:r>
            <a:r>
              <a:rPr lang="ru-RU" dirty="0">
                <a:latin typeface="+mj-lt"/>
              </a:rPr>
              <a:t>Ой, да это же наши дети. Нарядились, спрятались под кустиком.  Здравствуйте,  ребята!</a:t>
            </a:r>
          </a:p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Дети:</a:t>
            </a:r>
            <a:r>
              <a:rPr lang="ru-RU" dirty="0">
                <a:latin typeface="+mj-lt"/>
              </a:rPr>
              <a:t> - Здравствуйте!</a:t>
            </a:r>
          </a:p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Воспитатель:</a:t>
            </a:r>
            <a:r>
              <a:rPr lang="ru-RU" dirty="0">
                <a:latin typeface="+mj-lt"/>
              </a:rPr>
              <a:t> - Ребята, а кто скажет, в костюмы, каких животных оделись наши дети?  Назовите их? (Ответы детей)</a:t>
            </a:r>
          </a:p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Воспитатель:</a:t>
            </a:r>
            <a:r>
              <a:rPr lang="ru-RU" dirty="0">
                <a:latin typeface="+mj-lt"/>
              </a:rPr>
              <a:t> - А какие это животные?</a:t>
            </a:r>
          </a:p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Дети:</a:t>
            </a:r>
            <a:r>
              <a:rPr lang="ru-RU" dirty="0">
                <a:latin typeface="+mj-lt"/>
              </a:rPr>
              <a:t> - Дикие.</a:t>
            </a:r>
          </a:p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Воспитатель:</a:t>
            </a:r>
            <a:r>
              <a:rPr lang="ru-RU" b="1" dirty="0">
                <a:latin typeface="+mj-lt"/>
              </a:rPr>
              <a:t> </a:t>
            </a:r>
            <a:r>
              <a:rPr lang="ru-RU" dirty="0">
                <a:latin typeface="+mj-lt"/>
              </a:rPr>
              <a:t>- А почему они дикие?</a:t>
            </a:r>
          </a:p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Дети:</a:t>
            </a:r>
            <a:r>
              <a:rPr lang="ru-RU" dirty="0">
                <a:latin typeface="+mj-lt"/>
              </a:rPr>
              <a:t> - Они живут в лесу, сами строят себе жилье и добывают пищу.</a:t>
            </a:r>
          </a:p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Воспитатель:</a:t>
            </a:r>
            <a:r>
              <a:rPr lang="ru-RU" b="1" dirty="0">
                <a:latin typeface="+mj-lt"/>
              </a:rPr>
              <a:t>-</a:t>
            </a:r>
            <a:r>
              <a:rPr lang="ru-RU" dirty="0">
                <a:latin typeface="+mj-lt"/>
              </a:rPr>
              <a:t> Молодцы ребята,  правильно ответили, а как вы думаете, о ком мы  с вами будем  сегодня говорить.</a:t>
            </a:r>
          </a:p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Дети: </a:t>
            </a:r>
            <a:r>
              <a:rPr lang="ru-RU" b="1" dirty="0">
                <a:latin typeface="+mj-lt"/>
              </a:rPr>
              <a:t>-</a:t>
            </a:r>
            <a:r>
              <a:rPr lang="ru-RU" dirty="0">
                <a:latin typeface="+mj-lt"/>
              </a:rPr>
              <a:t> О диких животных.</a:t>
            </a:r>
          </a:p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Воспитатель: </a:t>
            </a:r>
            <a:r>
              <a:rPr lang="ru-RU" b="1" dirty="0">
                <a:latin typeface="+mj-lt"/>
              </a:rPr>
              <a:t>- </a:t>
            </a:r>
            <a:r>
              <a:rPr lang="ru-RU" dirty="0">
                <a:latin typeface="+mj-lt"/>
              </a:rPr>
              <a:t>Правильно, а теперь, тихо садитесь все на свои стульчики. Скажите  мне, ребята, где рассказывается  больше всего о диких животных?</a:t>
            </a:r>
          </a:p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Дети:</a:t>
            </a:r>
            <a:r>
              <a:rPr lang="ru-RU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dirty="0">
                <a:latin typeface="+mj-lt"/>
              </a:rPr>
              <a:t>В сказках.</a:t>
            </a:r>
          </a:p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Воспитатель:</a:t>
            </a:r>
            <a:r>
              <a:rPr lang="ru-RU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dirty="0">
                <a:latin typeface="+mj-lt"/>
              </a:rPr>
              <a:t>Да, правда.  В мире много сказок про животных есть, всех их нам  не перечесть, но мы   двери  приоткроем,  и  все  тайны  их  раскроем.</a:t>
            </a:r>
          </a:p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Воспитатель:</a:t>
            </a:r>
            <a:r>
              <a:rPr lang="ru-RU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dirty="0">
                <a:latin typeface="+mj-lt"/>
              </a:rPr>
              <a:t>- Ребята, нам из леса прислали волшебную корзину</a:t>
            </a:r>
          </a:p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Воспитатель:</a:t>
            </a:r>
            <a:r>
              <a:rPr lang="ru-RU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dirty="0">
                <a:latin typeface="+mj-lt"/>
              </a:rPr>
              <a:t>- А что же в этой корзине лежит?</a:t>
            </a:r>
          </a:p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Дети:</a:t>
            </a:r>
            <a:r>
              <a:rPr lang="ru-RU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dirty="0">
                <a:latin typeface="+mj-lt"/>
              </a:rPr>
              <a:t>- Книга.</a:t>
            </a:r>
          </a:p>
          <a:p>
            <a:r>
              <a:rPr lang="ru-RU" b="1" dirty="0">
                <a:solidFill>
                  <a:srgbClr val="FF0000"/>
                </a:solidFill>
                <a:latin typeface="+mj-lt"/>
              </a:rPr>
              <a:t>Воспитатель:</a:t>
            </a:r>
            <a:r>
              <a:rPr lang="ru-RU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dirty="0">
                <a:latin typeface="+mj-lt"/>
              </a:rPr>
              <a:t>- А в книге у нас сказки интересные-интересные, но что бы попасть в мир сказок о животных, мы с вами совершим путешествие, а книга нам в этом поможет. Дорога у нас будет долгая, трудная, поэтому перед дорогой нам нужно подкрепиться. Для этого мы сделаем  артикуляционную гимнастику, как подсказывает нам наша книга</a:t>
            </a:r>
            <a:r>
              <a:rPr lang="ru-RU" dirty="0" smtClean="0">
                <a:latin typeface="+mj-lt"/>
              </a:rPr>
              <a:t>.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3896112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</TotalTime>
  <Words>1075</Words>
  <Application>Microsoft Office PowerPoint</Application>
  <PresentationFormat>Экран (4:3)</PresentationFormat>
  <Paragraphs>150</Paragraphs>
  <Slides>16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Segoe Script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47</cp:revision>
  <dcterms:created xsi:type="dcterms:W3CDTF">2018-02-08T08:23:35Z</dcterms:created>
  <dcterms:modified xsi:type="dcterms:W3CDTF">2018-02-14T15:38:03Z</dcterms:modified>
</cp:coreProperties>
</file>